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89" r:id="rId2"/>
    <p:sldId id="290" r:id="rId3"/>
    <p:sldId id="291" r:id="rId4"/>
    <p:sldId id="292" r:id="rId5"/>
    <p:sldId id="293" r:id="rId6"/>
    <p:sldId id="256" r:id="rId7"/>
    <p:sldId id="294" r:id="rId8"/>
    <p:sldId id="288" r:id="rId9"/>
    <p:sldId id="272" r:id="rId10"/>
    <p:sldId id="273" r:id="rId11"/>
    <p:sldId id="259" r:id="rId12"/>
    <p:sldId id="260" r:id="rId13"/>
    <p:sldId id="257" r:id="rId14"/>
    <p:sldId id="258" r:id="rId15"/>
    <p:sldId id="261" r:id="rId16"/>
    <p:sldId id="262" r:id="rId17"/>
    <p:sldId id="263" r:id="rId18"/>
    <p:sldId id="264" r:id="rId19"/>
    <p:sldId id="265" r:id="rId20"/>
    <p:sldId id="276" r:id="rId21"/>
    <p:sldId id="266" r:id="rId22"/>
    <p:sldId id="267" r:id="rId23"/>
    <p:sldId id="269" r:id="rId24"/>
    <p:sldId id="268" r:id="rId25"/>
    <p:sldId id="271" r:id="rId26"/>
    <p:sldId id="270" r:id="rId27"/>
    <p:sldId id="274" r:id="rId28"/>
    <p:sldId id="27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95" r:id="rId38"/>
    <p:sldId id="285" r:id="rId39"/>
    <p:sldId id="286" r:id="rId40"/>
    <p:sldId id="287" r:id="rId41"/>
    <p:sldId id="297" r:id="rId42"/>
    <p:sldId id="298" r:id="rId43"/>
    <p:sldId id="299" r:id="rId44"/>
    <p:sldId id="300" r:id="rId45"/>
    <p:sldId id="296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3016"/>
  </p:normalViewPr>
  <p:slideViewPr>
    <p:cSldViewPr snapToGrid="0" snapToObjects="1">
      <p:cViewPr varScale="1">
        <p:scale>
          <a:sx n="96" d="100"/>
          <a:sy n="96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146AD-C390-134E-92EC-0E8926F666EC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03A37-D25B-F844-9832-2792ABC21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00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lwagner.net/webopt/ch01-exercise-pre-optimiza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jlwagner.net/webopt/ch01-exercise-post-optimization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ubyinstaller.org/download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compare</a:t>
            </a: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http://jlwagner.net/webopt/ch01-exercise-pre-optimization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http://jlwagner.net/webopt/ch01-exercise-post-optimization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clone https://github.com/webopt/ch2-jank.git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Fixed example: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checkout -f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-transition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styles.css in your text editor and go to line 557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67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2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timestamp</a:t>
            </a:r>
            <a:r>
              <a:rPr lang="en-US" baseline="0" dirty="0" smtClean="0"/>
              <a:t> feature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behaviors.js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to line 33.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//jQuery click event handler that opens up the scheduling modal: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$("#schedule").click(function(){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the function for this event handler, add a new line with the following code: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console.timeStamp("Modal open.");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clone https://github.com/webopt/ch3-css.git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 ch3-css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http.js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Optimized: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checkout -f shorthand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39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checkout -f selectors 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styles.css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15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http://rubyinstaller.org/downloads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styles.css –v –-no-match-shorthand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means lower power</a:t>
            </a:r>
          </a:p>
          <a:p>
            <a:r>
              <a:rPr lang="en-US" dirty="0" smtClean="0"/>
              <a:t>Mobile first makes design more focused on more important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3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5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42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8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Safari network tab lacks waterfall graph. It shows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with latency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start time and duration columns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web browser downloads the HTML, it discovers a &lt;link&gt; tag to a style sheet, a couple of &lt;script&gt; tags linking to some JavaScript files, and an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tag referring to an image.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be 100s</a:t>
            </a:r>
            <a:r>
              <a:rPr lang="en-US" baseline="0" dirty="0" smtClean="0"/>
              <a:t> </a:t>
            </a:r>
            <a:r>
              <a:rPr lang="en-US" dirty="0" smtClean="0"/>
              <a:t>of assets.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../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minify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jquery.js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minify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behaviors.js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9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file types already use compression when they're encoded.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3A37-D25B-F844-9832-2792ABC217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3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7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8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0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8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7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7528-C59C-B14B-99D6-8EC65C2D1B9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50AA0-F336-7B4B-AB37-3BF92328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pmjs.com/" TargetMode="External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pagespeed/insigh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google.com/analy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webed/wiki/CSS_shorthand_referen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wilderminds.com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:GTC-JS/ExtraPresentations.git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web-performance-in-actio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AtlCodeCamp</a:t>
            </a:r>
            <a:endParaRPr lang="en-US" sz="54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httpS</a:t>
            </a:r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AtlantaCodeCamp.com</a:t>
            </a:r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/2016</a:t>
            </a:r>
          </a:p>
        </p:txBody>
      </p:sp>
      <p:pic>
        <p:nvPicPr>
          <p:cNvPr id="2050" name="Picture 2" descr="https://gallery.mailchimp.com/05e4f34e24267e5452cff78d8/images/75e21599-cb18-4056-97a7-0bf5433670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3" y="2694684"/>
            <a:ext cx="10147618" cy="9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8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Keyboard Shortcut	</a:t>
            </a:r>
          </a:p>
          <a:p>
            <a:pPr lvl="1"/>
            <a:r>
              <a:rPr lang="en-US" dirty="0" smtClean="0"/>
              <a:t>WIN: F12, or Ctrl + Shift + I	</a:t>
            </a:r>
          </a:p>
          <a:p>
            <a:pPr lvl="1"/>
            <a:r>
              <a:rPr lang="en-US" dirty="0" smtClean="0"/>
              <a:t>MAC: </a:t>
            </a:r>
            <a:r>
              <a:rPr lang="en-US" dirty="0" err="1" smtClean="0"/>
              <a:t>Cmd</a:t>
            </a:r>
            <a:r>
              <a:rPr lang="en-US" dirty="0" smtClean="0"/>
              <a:t> + Opt +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 Network Conditions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105807"/>
            <a:ext cx="10988564" cy="2175641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950372" y="4382813"/>
            <a:ext cx="1466193" cy="3468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6542689" y="4382813"/>
            <a:ext cx="2175640" cy="3468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333705" y="4382813"/>
            <a:ext cx="472964" cy="3468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771696" y="4015801"/>
            <a:ext cx="872359" cy="25073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4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437"/>
            <a:ext cx="10515600" cy="1325563"/>
          </a:xfrm>
        </p:spPr>
        <p:txBody>
          <a:bodyPr/>
          <a:lstStyle/>
          <a:p>
            <a:r>
              <a:rPr lang="en-US" dirty="0" smtClean="0"/>
              <a:t>Waterfall Charts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53563"/>
            <a:ext cx="10515600" cy="4351338"/>
          </a:xfrm>
        </p:spPr>
        <p:txBody>
          <a:bodyPr/>
          <a:lstStyle/>
          <a:p>
            <a:r>
              <a:rPr lang="en-US" dirty="0" smtClean="0"/>
              <a:t>Analyze </a:t>
            </a:r>
            <a:r>
              <a:rPr lang="en-US" dirty="0"/>
              <a:t>amount of </a:t>
            </a:r>
            <a:r>
              <a:rPr lang="en-US" dirty="0" smtClean="0"/>
              <a:t>requests, size </a:t>
            </a:r>
            <a:r>
              <a:rPr lang="en-US" dirty="0"/>
              <a:t>of </a:t>
            </a:r>
            <a:r>
              <a:rPr lang="en-US" dirty="0" smtClean="0"/>
              <a:t>website </a:t>
            </a:r>
            <a:r>
              <a:rPr lang="en-US" dirty="0"/>
              <a:t>in kilobytes, </a:t>
            </a:r>
            <a:r>
              <a:rPr lang="en-US" dirty="0" smtClean="0"/>
              <a:t>time to load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81" y="1403131"/>
            <a:ext cx="9501805" cy="50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7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Requests by Browser from Server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60" y="2111828"/>
            <a:ext cx="750247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7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and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>
                <a:hlinkClick r:id="rId2"/>
              </a:rPr>
              <a:t>nodejs.org</a:t>
            </a:r>
            <a:r>
              <a:rPr lang="en-US" u="sng" dirty="0" smtClean="0"/>
              <a:t> </a:t>
            </a:r>
          </a:p>
          <a:p>
            <a:r>
              <a:rPr lang="en-US" dirty="0" smtClean="0"/>
              <a:t>Hosted </a:t>
            </a:r>
            <a:r>
              <a:rPr lang="en-US" dirty="0" err="1" smtClean="0"/>
              <a:t>npm</a:t>
            </a:r>
            <a:r>
              <a:rPr lang="en-US" dirty="0" smtClean="0"/>
              <a:t> packages listed on</a:t>
            </a:r>
            <a:r>
              <a:rPr lang="en-US" dirty="0"/>
              <a:t> </a:t>
            </a:r>
            <a:r>
              <a:rPr lang="en-US" u="sng" dirty="0" smtClean="0">
                <a:hlinkClick r:id="rId3"/>
              </a:rPr>
              <a:t>npmjs.com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smtClean="0"/>
              <a:t>express</a:t>
            </a:r>
          </a:p>
          <a:p>
            <a:pPr lvl="2"/>
            <a:r>
              <a:rPr lang="en-US" dirty="0" smtClean="0">
                <a:effectLst/>
              </a:rPr>
              <a:t>installs the Express framework to your current directory, which we use to create a simple web server </a:t>
            </a:r>
          </a:p>
          <a:p>
            <a:r>
              <a:rPr lang="en-US" u="sng" dirty="0" smtClean="0">
                <a:hlinkClick r:id="rId4"/>
              </a:rPr>
              <a:t>git-scm.com/downloads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malchata</a:t>
            </a:r>
            <a:r>
              <a:rPr lang="en-US" dirty="0" smtClean="0"/>
              <a:t>/ch1-coyle.git</a:t>
            </a:r>
          </a:p>
          <a:p>
            <a:pPr lvl="1"/>
            <a:r>
              <a:rPr lang="en-US" dirty="0" smtClean="0"/>
              <a:t>&gt; cd ch1-coyle</a:t>
            </a:r>
          </a:p>
          <a:p>
            <a:pPr lvl="2"/>
            <a:r>
              <a:rPr lang="en-US" dirty="0" smtClean="0"/>
              <a:t>End result: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checkout -f optimized</a:t>
            </a:r>
            <a:endParaRPr lang="en-US" dirty="0" smtClean="0"/>
          </a:p>
          <a:p>
            <a:r>
              <a:rPr lang="en-US" dirty="0" smtClean="0"/>
              <a:t>&gt; node </a:t>
            </a:r>
            <a:r>
              <a:rPr lang="en-US" dirty="0" err="1"/>
              <a:t>http.js</a:t>
            </a:r>
            <a:endParaRPr lang="en-US" dirty="0"/>
          </a:p>
          <a:p>
            <a:r>
              <a:rPr lang="en-US" dirty="0"/>
              <a:t>Visit http://localhost:8080/</a:t>
            </a:r>
          </a:p>
        </p:txBody>
      </p:sp>
    </p:spTree>
    <p:extLst>
      <p:ext uri="{BB962C8B-B14F-4D97-AF65-F5344CB8AC3E}">
        <p14:creationId xmlns:p14="http://schemas.microsoft.com/office/powerpoint/2010/main" val="132258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Minifying </a:t>
            </a:r>
            <a:r>
              <a:rPr lang="en-US" dirty="0"/>
              <a:t>the assets </a:t>
            </a:r>
            <a:r>
              <a:rPr lang="en-US" dirty="0" smtClean="0"/>
              <a:t>(CSS</a:t>
            </a:r>
            <a:r>
              <a:rPr lang="en-US" dirty="0"/>
              <a:t>, </a:t>
            </a:r>
            <a:r>
              <a:rPr lang="en-US" dirty="0" smtClean="0"/>
              <a:t>JavaScript, HTML…)</a:t>
            </a:r>
          </a:p>
          <a:p>
            <a:r>
              <a:rPr lang="en-US" dirty="0" smtClean="0"/>
              <a:t>Optimize </a:t>
            </a:r>
            <a:r>
              <a:rPr lang="en-US" dirty="0"/>
              <a:t>the images </a:t>
            </a:r>
            <a:r>
              <a:rPr lang="en-US" dirty="0" smtClean="0"/>
              <a:t>preserving their </a:t>
            </a:r>
            <a:r>
              <a:rPr lang="en-US" dirty="0"/>
              <a:t>visual </a:t>
            </a:r>
            <a:r>
              <a:rPr lang="en-US" dirty="0" smtClean="0"/>
              <a:t>integrity</a:t>
            </a:r>
          </a:p>
          <a:p>
            <a:r>
              <a:rPr lang="en-US" dirty="0" smtClean="0"/>
              <a:t>Compression </a:t>
            </a:r>
            <a:r>
              <a:rPr lang="en-US" dirty="0"/>
              <a:t>on the server for text assets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3609"/>
            <a:ext cx="10515600" cy="1325563"/>
          </a:xfrm>
        </p:spPr>
        <p:txBody>
          <a:bodyPr/>
          <a:lstStyle/>
          <a:p>
            <a:r>
              <a:rPr lang="en-US" dirty="0" err="1" smtClean="0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1933"/>
            <a:ext cx="10515600" cy="4351338"/>
          </a:xfrm>
        </p:spPr>
        <p:txBody>
          <a:bodyPr/>
          <a:lstStyle/>
          <a:p>
            <a:r>
              <a:rPr lang="en-US" dirty="0" smtClean="0"/>
              <a:t>Strip all </a:t>
            </a:r>
            <a:r>
              <a:rPr lang="en-US" dirty="0"/>
              <a:t>white space and </a:t>
            </a:r>
            <a:r>
              <a:rPr lang="en-US" dirty="0" smtClean="0"/>
              <a:t>characters not unnecessary for functionality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84" y="2214154"/>
            <a:ext cx="8343626" cy="38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9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Minification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193"/>
            <a:ext cx="10515600" cy="47107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&gt; </a:t>
            </a:r>
            <a:r>
              <a:rPr lang="en-US" sz="2800" dirty="0" err="1" smtClean="0"/>
              <a:t>npm</a:t>
            </a:r>
            <a:r>
              <a:rPr lang="en-US" sz="2800" dirty="0" smtClean="0"/>
              <a:t> install </a:t>
            </a:r>
            <a:r>
              <a:rPr lang="en-US" sz="2800" dirty="0" err="1" smtClean="0">
                <a:solidFill>
                  <a:srgbClr val="FF0000"/>
                </a:solidFill>
              </a:rPr>
              <a:t>minifier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–g 		# for </a:t>
            </a:r>
            <a:r>
              <a:rPr lang="en-US" sz="2800" dirty="0" err="1" smtClean="0"/>
              <a:t>js</a:t>
            </a:r>
            <a:r>
              <a:rPr lang="en-US" sz="2800" dirty="0" smtClean="0"/>
              <a:t> and </a:t>
            </a:r>
            <a:r>
              <a:rPr lang="en-US" sz="2800" dirty="0" err="1" smtClean="0"/>
              <a:t>css</a:t>
            </a:r>
            <a:r>
              <a:rPr lang="en-US" sz="2800" dirty="0" smtClean="0"/>
              <a:t> filed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smtClean="0">
                <a:solidFill>
                  <a:srgbClr val="FF0000"/>
                </a:solidFill>
              </a:rPr>
              <a:t>html-minify</a:t>
            </a:r>
            <a:r>
              <a:rPr lang="en-US" dirty="0" smtClean="0"/>
              <a:t> –g	# for html files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&gt; cd </a:t>
            </a:r>
            <a:r>
              <a:rPr lang="en-US" dirty="0" err="1" smtClean="0"/>
              <a:t>css</a:t>
            </a: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&gt; </a:t>
            </a:r>
            <a:r>
              <a:rPr lang="pl-PL" dirty="0" err="1" smtClean="0"/>
              <a:t>minify</a:t>
            </a:r>
            <a:r>
              <a:rPr lang="pl-PL" dirty="0" smtClean="0"/>
              <a:t> </a:t>
            </a:r>
            <a:r>
              <a:rPr lang="pl-PL" dirty="0" err="1"/>
              <a:t>styles.css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 smtClean="0"/>
              <a:t>	</a:t>
            </a:r>
            <a:r>
              <a:rPr lang="pl-PL" dirty="0" err="1" smtClean="0"/>
              <a:t>Minification</a:t>
            </a:r>
            <a:r>
              <a:rPr lang="pl-PL" dirty="0" smtClean="0"/>
              <a:t> </a:t>
            </a:r>
            <a:r>
              <a:rPr lang="pl-PL" dirty="0" err="1"/>
              <a:t>complete</a:t>
            </a:r>
            <a:endParaRPr lang="pl-PL" dirty="0"/>
          </a:p>
          <a:p>
            <a:pPr marL="0" indent="0">
              <a:buNone/>
            </a:pPr>
            <a:r>
              <a:rPr lang="pl-PL" dirty="0" smtClean="0"/>
              <a:t>&gt; </a:t>
            </a:r>
            <a:r>
              <a:rPr lang="pl-PL" dirty="0" err="1" smtClean="0"/>
              <a:t>ls</a:t>
            </a:r>
            <a:r>
              <a:rPr lang="pl-PL" dirty="0" smtClean="0"/>
              <a:t> </a:t>
            </a:r>
            <a:r>
              <a:rPr lang="pl-PL" dirty="0"/>
              <a:t>-la</a:t>
            </a:r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smtClean="0"/>
              <a:t>18712 </a:t>
            </a:r>
            <a:r>
              <a:rPr lang="pl-PL" dirty="0" err="1"/>
              <a:t>Jun</a:t>
            </a:r>
            <a:r>
              <a:rPr lang="pl-PL" dirty="0"/>
              <a:t> 18 03:56 </a:t>
            </a:r>
            <a:r>
              <a:rPr lang="pl-PL" dirty="0" err="1" smtClean="0"/>
              <a:t>styles.css</a:t>
            </a:r>
            <a:endParaRPr lang="pl-PL" dirty="0" smtClean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smtClean="0"/>
              <a:t>16043 </a:t>
            </a:r>
            <a:r>
              <a:rPr lang="pl-PL" dirty="0" err="1"/>
              <a:t>Jun</a:t>
            </a:r>
            <a:r>
              <a:rPr lang="pl-PL" dirty="0"/>
              <a:t> 18 04:06 </a:t>
            </a:r>
            <a:r>
              <a:rPr lang="pl-PL" dirty="0" err="1" smtClean="0"/>
              <a:t>styles.min.css</a:t>
            </a:r>
            <a:endParaRPr lang="pl-PL" dirty="0" smtClean="0"/>
          </a:p>
          <a:p>
            <a:pPr marL="0" indent="0">
              <a:buNone/>
            </a:pPr>
            <a:r>
              <a:rPr lang="en-US" dirty="0" smtClean="0"/>
              <a:t>&gt; mv </a:t>
            </a:r>
            <a:r>
              <a:rPr lang="en-US" dirty="0" err="1"/>
              <a:t>index.html</a:t>
            </a:r>
            <a:r>
              <a:rPr lang="en-US" dirty="0"/>
              <a:t> </a:t>
            </a:r>
            <a:r>
              <a:rPr lang="en-US" dirty="0" err="1"/>
              <a:t>index.src.html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&gt; </a:t>
            </a:r>
            <a:r>
              <a:rPr lang="en-US" dirty="0" err="1" smtClean="0"/>
              <a:t>htmlminify</a:t>
            </a:r>
            <a:r>
              <a:rPr lang="en-US" dirty="0" smtClean="0"/>
              <a:t> </a:t>
            </a:r>
            <a:r>
              <a:rPr lang="en-US" dirty="0" err="1"/>
              <a:t>index.src.html</a:t>
            </a:r>
            <a:r>
              <a:rPr lang="en-US" dirty="0"/>
              <a:t> &gt; 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2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4" y="1690684"/>
            <a:ext cx="10909812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9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compression</a:t>
            </a:r>
          </a:p>
          <a:p>
            <a:r>
              <a:rPr lang="en-US" dirty="0" smtClean="0"/>
              <a:t>Edit </a:t>
            </a:r>
            <a:r>
              <a:rPr lang="en-US" dirty="0" err="1" smtClean="0"/>
              <a:t>http.js</a:t>
            </a:r>
            <a:endParaRPr lang="en-US" dirty="0" smtClean="0"/>
          </a:p>
          <a:p>
            <a:r>
              <a:rPr lang="en-US" dirty="0" smtClean="0"/>
              <a:t>Refer to library</a:t>
            </a:r>
          </a:p>
          <a:p>
            <a:pPr lvl="1"/>
            <a:r>
              <a:rPr lang="en-US" b="1" dirty="0" err="1"/>
              <a:t>var</a:t>
            </a:r>
            <a:r>
              <a:rPr lang="en-US" b="1" dirty="0"/>
              <a:t> compression = require("compression"); </a:t>
            </a:r>
            <a:endParaRPr lang="en-US" b="1" dirty="0" smtClean="0"/>
          </a:p>
          <a:p>
            <a:pPr lvl="1"/>
            <a:endParaRPr lang="en-US" b="1" dirty="0"/>
          </a:p>
          <a:p>
            <a:r>
              <a:rPr lang="en-US" dirty="0" smtClean="0"/>
              <a:t>Add it to your app on server</a:t>
            </a:r>
          </a:p>
          <a:p>
            <a:pPr lvl="1"/>
            <a:r>
              <a:rPr lang="en-US" b="1" dirty="0" err="1"/>
              <a:t>app.use</a:t>
            </a:r>
            <a:r>
              <a:rPr lang="en-US" b="1" dirty="0"/>
              <a:t>(compression());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778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Platinum Sponsors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" y="2053783"/>
            <a:ext cx="4438383" cy="1479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1" y="2479144"/>
            <a:ext cx="38100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1" y="4418531"/>
            <a:ext cx="4096730" cy="1133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73666"/>
            <a:ext cx="4169857" cy="12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1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http.js</a:t>
            </a:r>
            <a:r>
              <a:rPr lang="en-US" dirty="0" smtClean="0"/>
              <a:t>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express = require("express");</a:t>
            </a:r>
          </a:p>
          <a:p>
            <a:pPr marL="0" indent="0">
              <a:buNone/>
            </a:pPr>
            <a:r>
              <a:rPr lang="en-US" b="1" dirty="0" err="1"/>
              <a:t>var</a:t>
            </a:r>
            <a:r>
              <a:rPr lang="en-US" b="1" dirty="0"/>
              <a:t> compression = require("compression"); </a:t>
            </a:r>
            <a:r>
              <a:rPr lang="en-US" dirty="0" smtClean="0">
                <a:solidFill>
                  <a:srgbClr val="FF0000"/>
                </a:solidFill>
              </a:rPr>
              <a:t>//imports module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app = express();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// Run static server</a:t>
            </a:r>
          </a:p>
          <a:p>
            <a:pPr marL="0" indent="0">
              <a:buNone/>
            </a:pPr>
            <a:r>
              <a:rPr lang="en-US" b="1" dirty="0" err="1"/>
              <a:t>app.use</a:t>
            </a:r>
            <a:r>
              <a:rPr lang="en-US" b="1" dirty="0"/>
              <a:t>(compression()); </a:t>
            </a:r>
            <a:r>
              <a:rPr lang="en-US" dirty="0" smtClean="0">
                <a:solidFill>
                  <a:srgbClr val="FF0000"/>
                </a:solidFill>
              </a:rPr>
              <a:t>//</a:t>
            </a:r>
            <a:r>
              <a:rPr lang="en-US" dirty="0">
                <a:solidFill>
                  <a:srgbClr val="FF0000"/>
                </a:solidFill>
              </a:rPr>
              <a:t>hooks </a:t>
            </a:r>
            <a:r>
              <a:rPr lang="en-US" dirty="0" smtClean="0">
                <a:solidFill>
                  <a:srgbClr val="FF0000"/>
                </a:solidFill>
              </a:rPr>
              <a:t>compression </a:t>
            </a:r>
            <a:r>
              <a:rPr lang="en-US" dirty="0">
                <a:solidFill>
                  <a:srgbClr val="FF0000"/>
                </a:solidFill>
              </a:rPr>
              <a:t>module </a:t>
            </a:r>
            <a:r>
              <a:rPr lang="en-US" dirty="0" smtClean="0">
                <a:solidFill>
                  <a:srgbClr val="FF0000"/>
                </a:solidFill>
              </a:rPr>
              <a:t>to web </a:t>
            </a:r>
            <a:r>
              <a:rPr lang="en-US" dirty="0">
                <a:solidFill>
                  <a:srgbClr val="FF0000"/>
                </a:solidFill>
              </a:rPr>
              <a:t>server </a:t>
            </a:r>
          </a:p>
          <a:p>
            <a:pPr marL="0" indent="0">
              <a:buNone/>
            </a:pPr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dirty="0" err="1"/>
              <a:t>express.static</a:t>
            </a:r>
            <a:r>
              <a:rPr lang="en-US" dirty="0"/>
              <a:t>(__</a:t>
            </a:r>
            <a:r>
              <a:rPr lang="en-US" dirty="0" err="1"/>
              <a:t>dirname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err="1"/>
              <a:t>app.listen</a:t>
            </a:r>
            <a:r>
              <a:rPr lang="en-US" dirty="0"/>
              <a:t>(8080); </a:t>
            </a:r>
          </a:p>
        </p:txBody>
      </p:sp>
    </p:spTree>
    <p:extLst>
      <p:ext uri="{BB962C8B-B14F-4D97-AF65-F5344CB8AC3E}">
        <p14:creationId xmlns:p14="http://schemas.microsoft.com/office/powerpoint/2010/main" val="1869496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Apache, edit </a:t>
            </a:r>
            <a:r>
              <a:rPr lang="en-US" dirty="0" err="1" smtClean="0"/>
              <a:t>httpd.conf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check if </a:t>
            </a:r>
            <a:r>
              <a:rPr lang="en-US" dirty="0"/>
              <a:t>the module is </a:t>
            </a:r>
            <a:r>
              <a:rPr lang="en-US" dirty="0" smtClean="0"/>
              <a:t>available, enable on media/MIME types:</a:t>
            </a:r>
          </a:p>
          <a:p>
            <a:pPr marL="457200" lvl="1" indent="0">
              <a:buNone/>
            </a:pPr>
            <a:r>
              <a:rPr lang="en-US" sz="2800" dirty="0" smtClean="0"/>
              <a:t>&lt;</a:t>
            </a:r>
            <a:r>
              <a:rPr lang="en-US" sz="2800" dirty="0" err="1"/>
              <a:t>IfModule</a:t>
            </a:r>
            <a:r>
              <a:rPr lang="en-US" sz="2800" dirty="0"/>
              <a:t> </a:t>
            </a:r>
            <a:r>
              <a:rPr lang="en-US" sz="2800" dirty="0" err="1"/>
              <a:t>mod_deflate.c</a:t>
            </a:r>
            <a:r>
              <a:rPr lang="en-US" sz="2800" dirty="0" smtClean="0"/>
              <a:t>&gt;</a:t>
            </a:r>
          </a:p>
          <a:p>
            <a:pPr marL="457200" lvl="1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AddOutputFilterByType</a:t>
            </a:r>
            <a:r>
              <a:rPr lang="en-US" sz="2800" dirty="0" smtClean="0"/>
              <a:t> </a:t>
            </a:r>
            <a:r>
              <a:rPr lang="en-US" sz="2800" dirty="0"/>
              <a:t>DEFLATE text/html text/</a:t>
            </a:r>
            <a:r>
              <a:rPr lang="en-US" sz="2800" dirty="0" err="1"/>
              <a:t>css</a:t>
            </a:r>
            <a:r>
              <a:rPr lang="en-US" sz="2800" dirty="0"/>
              <a:t> text/</a:t>
            </a:r>
            <a:r>
              <a:rPr lang="en-US" sz="2800" dirty="0" err="1"/>
              <a:t>javascript</a:t>
            </a: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/>
              <a:t>&lt;/</a:t>
            </a:r>
            <a:r>
              <a:rPr lang="en-US" sz="2800" dirty="0" err="1"/>
              <a:t>IfModule</a:t>
            </a:r>
            <a:r>
              <a:rPr lang="en-US" sz="2800" dirty="0"/>
              <a:t>&gt;</a:t>
            </a:r>
          </a:p>
          <a:p>
            <a:r>
              <a:rPr lang="en-US" dirty="0" smtClean="0"/>
              <a:t>For IIS, use </a:t>
            </a:r>
            <a:r>
              <a:rPr lang="en-US" dirty="0" err="1"/>
              <a:t>inetmgr</a:t>
            </a:r>
            <a:r>
              <a:rPr lang="en-US" dirty="0"/>
              <a:t> </a:t>
            </a:r>
            <a:r>
              <a:rPr lang="en-US" dirty="0" smtClean="0"/>
              <a:t>GUI tool</a:t>
            </a:r>
          </a:p>
          <a:p>
            <a:endParaRPr lang="en-US" dirty="0"/>
          </a:p>
          <a:p>
            <a:r>
              <a:rPr lang="en-US" dirty="0" smtClean="0"/>
              <a:t>Don’t enable compression on already compressed files</a:t>
            </a:r>
          </a:p>
          <a:p>
            <a:pPr lvl="1"/>
            <a:r>
              <a:rPr lang="en-US" dirty="0" smtClean="0"/>
              <a:t>like JPEG</a:t>
            </a:r>
            <a:r>
              <a:rPr lang="en-US" dirty="0"/>
              <a:t>, </a:t>
            </a:r>
            <a:r>
              <a:rPr lang="en-US" dirty="0" smtClean="0"/>
              <a:t>PNG, GIF </a:t>
            </a:r>
            <a:r>
              <a:rPr lang="en-US" dirty="0"/>
              <a:t>images and </a:t>
            </a:r>
            <a:r>
              <a:rPr lang="en-US" dirty="0" smtClean="0"/>
              <a:t>WOFF/WOFF2 </a:t>
            </a:r>
            <a:r>
              <a:rPr lang="en-US" dirty="0"/>
              <a:t>font files.</a:t>
            </a:r>
          </a:p>
        </p:txBody>
      </p:sp>
    </p:spTree>
    <p:extLst>
      <p:ext uri="{BB962C8B-B14F-4D97-AF65-F5344CB8AC3E}">
        <p14:creationId xmlns:p14="http://schemas.microsoft.com/office/powerpoint/2010/main" val="37388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tinyPNG.com</a:t>
            </a:r>
            <a:endParaRPr lang="en-US" dirty="0" smtClean="0"/>
          </a:p>
          <a:p>
            <a:pPr lvl="1"/>
            <a:r>
              <a:rPr lang="en-US" dirty="0" err="1" smtClean="0"/>
              <a:t>Ch</a:t>
            </a:r>
            <a:r>
              <a:rPr lang="en-US" dirty="0" smtClean="0"/>
              <a:t> 6 mentions local tools</a:t>
            </a:r>
          </a:p>
          <a:p>
            <a:r>
              <a:rPr lang="en-US" dirty="0" smtClean="0"/>
              <a:t>Checkout optimized branch and see new waterfall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checkout -f </a:t>
            </a:r>
            <a:r>
              <a:rPr lang="en-US" dirty="0" smtClean="0"/>
              <a:t>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41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err="1" smtClean="0"/>
              <a:t>Ch</a:t>
            </a:r>
            <a:r>
              <a:rPr lang="en-US" dirty="0" smtClean="0"/>
              <a:t> 2: </a:t>
            </a:r>
            <a:r>
              <a:rPr lang="en-US" dirty="0" err="1" smtClean="0"/>
              <a:t>Assesment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67336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0" fontAlgn="base"/>
            <a:r>
              <a:rPr lang="en-US" dirty="0" smtClean="0"/>
              <a:t>- Google </a:t>
            </a:r>
            <a:r>
              <a:rPr lang="en-US" dirty="0" err="1"/>
              <a:t>PageSpeed</a:t>
            </a:r>
            <a:r>
              <a:rPr lang="en-US" dirty="0"/>
              <a:t> </a:t>
            </a:r>
            <a:r>
              <a:rPr lang="en-US" dirty="0" smtClean="0"/>
              <a:t>Insights</a:t>
            </a:r>
            <a:endParaRPr lang="en-US" dirty="0"/>
          </a:p>
          <a:p>
            <a:pPr lvl="0" fontAlgn="base"/>
            <a:r>
              <a:rPr lang="en-US" dirty="0" smtClean="0"/>
              <a:t>- Network </a:t>
            </a:r>
            <a:r>
              <a:rPr lang="en-US" dirty="0"/>
              <a:t>request inspectors </a:t>
            </a:r>
            <a:r>
              <a:rPr lang="en-US" dirty="0" smtClean="0"/>
              <a:t>for timing </a:t>
            </a:r>
            <a:r>
              <a:rPr lang="en-US" dirty="0"/>
              <a:t>information for </a:t>
            </a:r>
            <a:r>
              <a:rPr lang="en-US" dirty="0" smtClean="0"/>
              <a:t>assets</a:t>
            </a:r>
            <a:endParaRPr lang="en-US" dirty="0"/>
          </a:p>
          <a:p>
            <a:pPr lvl="0" fontAlgn="base"/>
            <a:r>
              <a:rPr lang="en-US" dirty="0" smtClean="0"/>
              <a:t>- Rendering </a:t>
            </a:r>
            <a:r>
              <a:rPr lang="en-US" dirty="0"/>
              <a:t>profilers to diagnose poor rendering </a:t>
            </a:r>
            <a:r>
              <a:rPr lang="en-US" dirty="0" smtClean="0"/>
              <a:t>performance</a:t>
            </a:r>
            <a:endParaRPr lang="en-US" dirty="0"/>
          </a:p>
          <a:p>
            <a:pPr lvl="0" fontAlgn="base"/>
            <a:r>
              <a:rPr lang="en-US" dirty="0" smtClean="0"/>
              <a:t>- Benchmarking </a:t>
            </a:r>
            <a:r>
              <a:rPr lang="en-US" dirty="0"/>
              <a:t>JavaScript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- Emulating different device </a:t>
            </a:r>
            <a:r>
              <a:rPr lang="en-US" dirty="0"/>
              <a:t>and internet </a:t>
            </a:r>
            <a:r>
              <a:rPr lang="en-US" dirty="0" smtClean="0"/>
              <a:t>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72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7427"/>
            <a:ext cx="10515600" cy="1325563"/>
          </a:xfrm>
        </p:spPr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PageSpeed</a:t>
            </a:r>
            <a:r>
              <a:rPr lang="en-US" dirty="0" smtClean="0"/>
              <a:t>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https://developers.google.com/speed/pagespeed/insights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75" y="2249739"/>
            <a:ext cx="5737325" cy="46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Accumalated</a:t>
            </a:r>
            <a:r>
              <a:rPr lang="en-US" dirty="0" smtClean="0"/>
              <a:t> Page Speed Insights from 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://www.google.com/analytics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2344331"/>
            <a:ext cx="2799047" cy="4165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60" y="2717782"/>
            <a:ext cx="8491608" cy="35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17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Tools Network Tab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067547" cy="4351338"/>
          </a:xfrm>
        </p:spPr>
        <p:txBody>
          <a:bodyPr/>
          <a:lstStyle/>
          <a:p>
            <a:r>
              <a:rPr lang="en-US" dirty="0" smtClean="0"/>
              <a:t>Waterfall Chart for each resource</a:t>
            </a:r>
          </a:p>
          <a:p>
            <a:r>
              <a:rPr lang="en-US" dirty="0" smtClean="0"/>
              <a:t>TTFB: Time </a:t>
            </a:r>
            <a:r>
              <a:rPr lang="en-US" dirty="0"/>
              <a:t>to First </a:t>
            </a:r>
            <a:r>
              <a:rPr lang="en-US" dirty="0" smtClean="0"/>
              <a:t>Byte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47" y="1825625"/>
            <a:ext cx="6744970" cy="43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02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7" y="1470329"/>
            <a:ext cx="9186332" cy="45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62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645"/>
            <a:ext cx="10515600" cy="1325563"/>
          </a:xfrm>
        </p:spPr>
        <p:txBody>
          <a:bodyPr/>
          <a:lstStyle/>
          <a:p>
            <a:r>
              <a:rPr lang="en-US" dirty="0" smtClean="0"/>
              <a:t>Viewing Headers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61"/>
          <a:stretch/>
        </p:blipFill>
        <p:spPr>
          <a:xfrm>
            <a:off x="838200" y="1801807"/>
            <a:ext cx="9269906" cy="47439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22374" y="4122175"/>
            <a:ext cx="2551471" cy="287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250438"/>
            <a:ext cx="10515601" cy="445627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Content Encod</a:t>
            </a:r>
            <a:r>
              <a:rPr lang="en-US" dirty="0" err="1" smtClean="0"/>
              <a:t>ing</a:t>
            </a:r>
            <a:r>
              <a:rPr lang="en-US" dirty="0" smtClean="0"/>
              <a:t>, caching, cookies…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0825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409"/>
            <a:ext cx="10515600" cy="1325563"/>
          </a:xfrm>
        </p:spPr>
        <p:txBody>
          <a:bodyPr/>
          <a:lstStyle/>
          <a:p>
            <a:r>
              <a:rPr lang="en-US" dirty="0" smtClean="0"/>
              <a:t>Timeline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8" y="1094067"/>
            <a:ext cx="945964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Sponsors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2" y="3836800"/>
            <a:ext cx="2857500" cy="895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15" y="5054913"/>
            <a:ext cx="28575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1" y="3529034"/>
            <a:ext cx="3882978" cy="1139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2" y="2390553"/>
            <a:ext cx="285750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0" y="2180492"/>
            <a:ext cx="3278420" cy="9616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15" y="2303962"/>
            <a:ext cx="2857500" cy="838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3780324"/>
            <a:ext cx="2857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21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04" y="365125"/>
            <a:ext cx="10515600" cy="1325563"/>
          </a:xfrm>
        </p:spPr>
        <p:txBody>
          <a:bodyPr/>
          <a:lstStyle/>
          <a:p>
            <a:r>
              <a:rPr lang="en-US" dirty="0" smtClean="0"/>
              <a:t>Pie Chart in Summary Tab &amp; Color Legend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5" y="1758156"/>
            <a:ext cx="1071543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Janky Fames Marked 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6" y="1338453"/>
            <a:ext cx="10429461" cy="53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19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473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Janky </a:t>
            </a:r>
            <a:r>
              <a:rPr lang="en-US" dirty="0" smtClean="0"/>
              <a:t>Frames </a:t>
            </a:r>
            <a:r>
              <a:rPr lang="en-US" dirty="0"/>
              <a:t>Marked 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47391" cy="4351338"/>
          </a:xfrm>
        </p:spPr>
        <p:txBody>
          <a:bodyPr/>
          <a:lstStyle/>
          <a:p>
            <a:r>
              <a:rPr lang="en-US" dirty="0" smtClean="0"/>
              <a:t>Janky: Low fps</a:t>
            </a:r>
          </a:p>
          <a:p>
            <a:r>
              <a:rPr lang="en-US" dirty="0" smtClean="0"/>
              <a:t>Use Event Log tab</a:t>
            </a:r>
          </a:p>
          <a:p>
            <a:r>
              <a:rPr lang="en-US" dirty="0" smtClean="0"/>
              <a:t>“Timer Fired” </a:t>
            </a:r>
          </a:p>
          <a:p>
            <a:pPr lvl="1"/>
            <a:r>
              <a:rPr lang="en-US" dirty="0"/>
              <a:t>means </a:t>
            </a:r>
            <a:r>
              <a:rPr lang="en-US" dirty="0" err="1" smtClean="0"/>
              <a:t>setTimeout</a:t>
            </a:r>
            <a:r>
              <a:rPr lang="en-US" dirty="0" smtClean="0"/>
              <a:t>/ </a:t>
            </a:r>
            <a:r>
              <a:rPr lang="en-US" dirty="0" err="1"/>
              <a:t>setInterval</a:t>
            </a:r>
            <a:r>
              <a:rPr lang="en-US" dirty="0"/>
              <a:t> </a:t>
            </a:r>
            <a:r>
              <a:rPr lang="en-US" dirty="0" smtClean="0"/>
              <a:t>call 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resource </a:t>
            </a:r>
            <a:r>
              <a:rPr lang="en-US" dirty="0" smtClean="0"/>
              <a:t>intensive</a:t>
            </a:r>
          </a:p>
          <a:p>
            <a:r>
              <a:rPr lang="en-US" dirty="0" smtClean="0"/>
              <a:t>Use CSS Transform when possible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95" y="365125"/>
            <a:ext cx="7201905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70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Solves jittery animation &amp; saves CPU consumption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60" y="2735010"/>
            <a:ext cx="10507126" cy="37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5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More Console API to Benchmark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console.timestamp</a:t>
            </a:r>
            <a:endParaRPr lang="en-US" dirty="0" smtClean="0"/>
          </a:p>
          <a:p>
            <a:r>
              <a:rPr lang="en-US" dirty="0" err="1"/>
              <a:t>console.time</a:t>
            </a:r>
            <a:r>
              <a:rPr lang="en-US" dirty="0"/>
              <a:t>("</a:t>
            </a:r>
            <a:r>
              <a:rPr lang="en-US" dirty="0" err="1"/>
              <a:t>querySelector</a:t>
            </a:r>
            <a:r>
              <a:rPr lang="en-US" dirty="0"/>
              <a:t>"); </a:t>
            </a:r>
            <a:r>
              <a:rPr lang="en-US" dirty="0" err="1"/>
              <a:t>document.querySelector</a:t>
            </a:r>
            <a:r>
              <a:rPr lang="en-US" dirty="0"/>
              <a:t>("#schedule"); </a:t>
            </a:r>
            <a:r>
              <a:rPr lang="en-US" dirty="0" err="1"/>
              <a:t>console.timeEnd</a:t>
            </a:r>
            <a:r>
              <a:rPr lang="en-US" dirty="0"/>
              <a:t>("</a:t>
            </a:r>
            <a:r>
              <a:rPr lang="en-US" dirty="0" err="1"/>
              <a:t>querySelector</a:t>
            </a:r>
            <a:r>
              <a:rPr lang="en-US" dirty="0"/>
              <a:t>");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80" y="4001294"/>
            <a:ext cx="8468908" cy="20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3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Simulation Mode </a:t>
            </a:r>
            <a:r>
              <a:rPr lang="en-US" dirty="0"/>
              <a:t>in Chrome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252" y="3071191"/>
            <a:ext cx="4863548" cy="3105772"/>
          </a:xfrm>
        </p:spPr>
        <p:txBody>
          <a:bodyPr/>
          <a:lstStyle/>
          <a:p>
            <a:r>
              <a:rPr lang="en-US" dirty="0" err="1" smtClean="0"/>
              <a:t>Command+Shift+M</a:t>
            </a:r>
            <a:r>
              <a:rPr lang="en-US" dirty="0" smtClean="0"/>
              <a:t> (Mac)</a:t>
            </a:r>
          </a:p>
          <a:p>
            <a:r>
              <a:rPr lang="en-US" dirty="0" err="1" smtClean="0"/>
              <a:t>Ctrl+Shift+M</a:t>
            </a:r>
            <a:r>
              <a:rPr lang="en-US" dirty="0" smtClean="0"/>
              <a:t> (Win)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1477"/>
            <a:ext cx="5373757" cy="518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39" y="1391477"/>
            <a:ext cx="3391373" cy="9145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9933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Debugging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64" y="1779105"/>
            <a:ext cx="9374671" cy="46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1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err="1" smtClean="0"/>
              <a:t>Ch</a:t>
            </a:r>
            <a:r>
              <a:rPr lang="en-US" dirty="0" smtClean="0"/>
              <a:t> </a:t>
            </a:r>
            <a:r>
              <a:rPr lang="en-US" dirty="0" smtClean="0"/>
              <a:t>3:</a:t>
            </a:r>
            <a:r>
              <a:rPr lang="en-US" dirty="0"/>
              <a:t>Optimizing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9598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0" fontAlgn="base"/>
            <a:r>
              <a:rPr lang="en-US" dirty="0" smtClean="0"/>
              <a:t>- CSS File Size </a:t>
            </a:r>
            <a:br>
              <a:rPr lang="en-US" dirty="0" smtClean="0"/>
            </a:br>
            <a:r>
              <a:rPr lang="en-US" dirty="0" smtClean="0"/>
              <a:t>(Shorthand </a:t>
            </a:r>
            <a:r>
              <a:rPr lang="en-US" dirty="0"/>
              <a:t>CSS properties, </a:t>
            </a:r>
            <a:r>
              <a:rPr lang="en-US" dirty="0" smtClean="0"/>
              <a:t>shallow </a:t>
            </a:r>
            <a:r>
              <a:rPr lang="en-US" dirty="0"/>
              <a:t>CSS selectors, </a:t>
            </a:r>
            <a:r>
              <a:rPr lang="en-US" dirty="0" smtClean="0"/>
              <a:t>DRY </a:t>
            </a:r>
            <a:r>
              <a:rPr lang="en-US" dirty="0"/>
              <a:t>principle</a:t>
            </a:r>
            <a:r>
              <a:rPr lang="en-US" dirty="0" smtClean="0"/>
              <a:t>.)</a:t>
            </a:r>
            <a:endParaRPr lang="en-US" dirty="0"/>
          </a:p>
          <a:p>
            <a:pPr lvl="0" fontAlgn="base"/>
            <a:r>
              <a:rPr lang="en-US" dirty="0" smtClean="0"/>
              <a:t>- Segment </a:t>
            </a:r>
            <a:r>
              <a:rPr lang="en-US" dirty="0"/>
              <a:t>your CSS based on how your users access your website.</a:t>
            </a:r>
          </a:p>
          <a:p>
            <a:pPr lvl="0" fontAlgn="base"/>
            <a:r>
              <a:rPr lang="en-US" dirty="0" smtClean="0"/>
              <a:t>- Mobile-first </a:t>
            </a:r>
            <a:r>
              <a:rPr lang="en-US" dirty="0"/>
              <a:t>responsive web design.</a:t>
            </a:r>
          </a:p>
          <a:p>
            <a:pPr lvl="0" fontAlgn="base"/>
            <a:r>
              <a:rPr lang="en-US" dirty="0" smtClean="0"/>
              <a:t>- Performant </a:t>
            </a:r>
            <a:r>
              <a:rPr lang="en-US" dirty="0"/>
              <a:t>CSS </a:t>
            </a:r>
            <a:r>
              <a:rPr lang="en-US" dirty="0" smtClean="0"/>
              <a:t>selectors</a:t>
            </a:r>
            <a:endParaRPr lang="en-US" dirty="0"/>
          </a:p>
          <a:p>
            <a:pPr lvl="0" fontAlgn="base"/>
            <a:r>
              <a:rPr lang="en-US" dirty="0" smtClean="0"/>
              <a:t>- Flexbox </a:t>
            </a:r>
            <a:r>
              <a:rPr lang="en-US" dirty="0"/>
              <a:t>layout </a:t>
            </a:r>
            <a:r>
              <a:rPr lang="en-US" dirty="0" smtClean="0"/>
              <a:t>engine</a:t>
            </a:r>
          </a:p>
          <a:p>
            <a:pPr lvl="0" fontAlgn="base"/>
            <a:r>
              <a:rPr lang="en-US" dirty="0" smtClean="0"/>
              <a:t>- CSS </a:t>
            </a:r>
            <a:r>
              <a:rPr lang="en-US" dirty="0"/>
              <a:t>transitions.</a:t>
            </a:r>
          </a:p>
          <a:p>
            <a:pPr lvl="0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07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04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Shorthand CSS properties</a:t>
            </a:r>
            <a:br>
              <a:rPr lang="en-US" dirty="0"/>
            </a:b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www.w3.org/community/webed/wiki/CSS_shorthand_reference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9303"/>
            <a:ext cx="10515600" cy="2797659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 smtClean="0"/>
              <a:t>Margin ex:</a:t>
            </a:r>
          </a:p>
          <a:p>
            <a:pPr marL="0" indent="0">
              <a:buNone/>
            </a:pPr>
            <a:r>
              <a:rPr lang="en-US" dirty="0" smtClean="0"/>
              <a:t>margin-top</a:t>
            </a:r>
            <a:r>
              <a:rPr lang="en-US" dirty="0"/>
              <a:t>: 0;</a:t>
            </a:r>
          </a:p>
          <a:p>
            <a:pPr marL="0" indent="0">
              <a:buNone/>
            </a:pPr>
            <a:r>
              <a:rPr lang="en-US" dirty="0" smtClean="0"/>
              <a:t>margin-right</a:t>
            </a:r>
            <a:r>
              <a:rPr lang="en-US" dirty="0"/>
              <a:t>: 0;</a:t>
            </a:r>
          </a:p>
          <a:p>
            <a:pPr marL="0" indent="0">
              <a:buNone/>
            </a:pPr>
            <a:r>
              <a:rPr lang="en-US" dirty="0" smtClean="0"/>
              <a:t>margin-bottom</a:t>
            </a:r>
            <a:r>
              <a:rPr lang="en-US" dirty="0"/>
              <a:t>: -8px;</a:t>
            </a:r>
          </a:p>
          <a:p>
            <a:pPr marL="0" indent="0">
              <a:buNone/>
            </a:pPr>
            <a:r>
              <a:rPr lang="en-US" dirty="0" smtClean="0"/>
              <a:t>margin-left</a:t>
            </a:r>
            <a:r>
              <a:rPr lang="en-US" dirty="0"/>
              <a:t>: 0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margin: 0 0 -8px;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2" y="1690688"/>
            <a:ext cx="10993615" cy="13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15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Use Shallow CSS </a:t>
            </a:r>
            <a:r>
              <a:rPr lang="en-US" b="1" i="1" dirty="0" smtClean="0"/>
              <a:t>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85591"/>
            <a:ext cx="10515600" cy="2191372"/>
          </a:xfrm>
        </p:spPr>
        <p:txBody>
          <a:bodyPr/>
          <a:lstStyle/>
          <a:p>
            <a:r>
              <a:rPr lang="en-US" dirty="0" smtClean="0"/>
              <a:t>Can remove unused CSS styles using </a:t>
            </a:r>
            <a:r>
              <a:rPr lang="en-US" dirty="0" err="1" smtClean="0"/>
              <a:t>uncss</a:t>
            </a:r>
            <a:r>
              <a:rPr lang="en-US" dirty="0" smtClean="0"/>
              <a:t> node program</a:t>
            </a:r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uncss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uncss</a:t>
            </a:r>
            <a:r>
              <a:rPr lang="en-US" dirty="0"/>
              <a:t> http://localhost:8080 -</a:t>
            </a:r>
            <a:r>
              <a:rPr lang="en-US" dirty="0" err="1"/>
              <a:t>i</a:t>
            </a:r>
            <a:r>
              <a:rPr lang="en-US" dirty="0"/>
              <a:t> .</a:t>
            </a:r>
            <a:r>
              <a:rPr lang="en-US" dirty="0" err="1"/>
              <a:t>modal.open</a:t>
            </a:r>
            <a:r>
              <a:rPr lang="en-US" dirty="0"/>
              <a:t> &gt; </a:t>
            </a:r>
            <a:r>
              <a:rPr lang="en-US" dirty="0" err="1"/>
              <a:t>css</a:t>
            </a:r>
            <a:r>
              <a:rPr lang="en-US" dirty="0"/>
              <a:t>/styles.clean.css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1" y="1825625"/>
            <a:ext cx="10924742" cy="18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3274890"/>
            <a:ext cx="10058400" cy="1450757"/>
          </a:xfrm>
        </p:spPr>
        <p:txBody>
          <a:bodyPr/>
          <a:lstStyle/>
          <a:p>
            <a:r>
              <a:rPr lang="en-US"/>
              <a:t>SWAG Sponsors</a:t>
            </a:r>
          </a:p>
        </p:txBody>
      </p:sp>
      <p:pic>
        <p:nvPicPr>
          <p:cNvPr id="5" name="Picture 11" descr="Wilder Mind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77" y="2398663"/>
            <a:ext cx="2755330" cy="8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Silver Sponsors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193532" y="4576748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25" y="5148371"/>
            <a:ext cx="2743200" cy="804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74" y="2398663"/>
            <a:ext cx="3433163" cy="1007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25" y="5058804"/>
            <a:ext cx="2337580" cy="685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75" y="5126403"/>
            <a:ext cx="2857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00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DRY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41573"/>
            <a:ext cx="10515600" cy="1535389"/>
          </a:xfrm>
        </p:spPr>
        <p:txBody>
          <a:bodyPr/>
          <a:lstStyle/>
          <a:p>
            <a:r>
              <a:rPr lang="en-US" dirty="0" err="1"/>
              <a:t>csscss</a:t>
            </a:r>
            <a:r>
              <a:rPr lang="en-US" dirty="0"/>
              <a:t> </a:t>
            </a:r>
            <a:r>
              <a:rPr lang="en-US" dirty="0" smtClean="0"/>
              <a:t>ruby gem to remove redundancies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37" y="1381539"/>
            <a:ext cx="7650664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4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Segmenting CSS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file -&gt; slower on first page, faster on subsequent pages</a:t>
            </a:r>
          </a:p>
          <a:p>
            <a:r>
              <a:rPr lang="en-US" dirty="0"/>
              <a:t>data-driven </a:t>
            </a:r>
            <a:r>
              <a:rPr lang="en-US" dirty="0" smtClean="0"/>
              <a:t>method: the </a:t>
            </a:r>
            <a:r>
              <a:rPr lang="en-US" dirty="0"/>
              <a:t>path users take through your </a:t>
            </a:r>
            <a:r>
              <a:rPr lang="en-US" dirty="0" smtClean="0"/>
              <a:t>website, from site’s </a:t>
            </a:r>
            <a:r>
              <a:rPr lang="en-US" dirty="0"/>
              <a:t>analytics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87" y="2812774"/>
            <a:ext cx="4666588" cy="39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18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 frameworks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: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24" y="2514599"/>
            <a:ext cx="7374635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08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First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12" y="1690688"/>
            <a:ext cx="4641574" cy="4588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16" y="1690687"/>
            <a:ext cx="5804623" cy="45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1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//</a:t>
            </a:r>
            <a:r>
              <a:rPr lang="en-US" dirty="0"/>
              <a:t> CSS resets </a:t>
            </a:r>
          </a:p>
          <a:p>
            <a:pPr marL="0" indent="0">
              <a:buNone/>
            </a:pPr>
            <a:r>
              <a:rPr lang="en-US" dirty="0"/>
              <a:t>html{</a:t>
            </a:r>
          </a:p>
          <a:p>
            <a:pPr marL="0" indent="0">
              <a:buNone/>
            </a:pPr>
            <a:r>
              <a:rPr lang="en-US" dirty="0"/>
              <a:t>	font-size: 16px; </a:t>
            </a:r>
            <a:r>
              <a:rPr lang="en-US" dirty="0" smtClean="0"/>
              <a:t>//</a:t>
            </a:r>
            <a:r>
              <a:rPr lang="en-US" dirty="0"/>
              <a:t> Default document font </a:t>
            </a:r>
            <a:r>
              <a:rPr lang="en-US" dirty="0" smtClean="0"/>
              <a:t>size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//(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/>
              <a:t>values are calculated from this </a:t>
            </a:r>
            <a:r>
              <a:rPr lang="en-US" dirty="0" smtClean="0"/>
              <a:t>default)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//</a:t>
            </a:r>
            <a:r>
              <a:rPr lang="en-US" dirty="0"/>
              <a:t>Default mobile </a:t>
            </a:r>
            <a:r>
              <a:rPr lang="en-US" dirty="0" smtClean="0"/>
              <a:t>styles (</a:t>
            </a:r>
            <a:r>
              <a:rPr lang="en-US" dirty="0"/>
              <a:t>not contained in any </a:t>
            </a:r>
            <a:r>
              <a:rPr lang="en-US" dirty="0" smtClean="0"/>
              <a:t>breakpoint)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/>
              <a:t>media screen and (min-width 37.5em){ /* 600px / 16px */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</a:t>
            </a:r>
            <a:r>
              <a:rPr lang="en-US" dirty="0"/>
              <a:t>Tablet-specific styles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@media screen and (min-width 62.5em){ /* 1000px / 16px */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</a:t>
            </a:r>
            <a:r>
              <a:rPr lang="en-US" dirty="0"/>
              <a:t>Desktop-specific styles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0220"/>
            <a:ext cx="4873625" cy="18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93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9044"/>
          </a:xfrm>
        </p:spPr>
        <p:txBody>
          <a:bodyPr/>
          <a:lstStyle/>
          <a:p>
            <a:r>
              <a:rPr lang="en-US" dirty="0" err="1" smtClean="0"/>
              <a:t>Ch</a:t>
            </a:r>
            <a:r>
              <a:rPr lang="en-US" dirty="0" smtClean="0"/>
              <a:t> 2: </a:t>
            </a:r>
            <a:r>
              <a:rPr lang="en-US" dirty="0" err="1" smtClean="0"/>
              <a:t>Assesment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01765"/>
            <a:ext cx="9144000" cy="3673365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git@github.com:GTC-JS/ExtraPresentations.git</a:t>
            </a:r>
            <a:endParaRPr lang="en-US" dirty="0" smtClean="0"/>
          </a:p>
          <a:p>
            <a:endParaRPr lang="en-US" dirty="0" smtClean="0"/>
          </a:p>
          <a:p>
            <a:pPr lvl="0" fontAlgn="base"/>
            <a:r>
              <a:rPr lang="en-US" dirty="0" smtClean="0"/>
              <a:t>- Google </a:t>
            </a:r>
            <a:r>
              <a:rPr lang="en-US" dirty="0" err="1"/>
              <a:t>PageSpeed</a:t>
            </a:r>
            <a:r>
              <a:rPr lang="en-US" dirty="0"/>
              <a:t> </a:t>
            </a:r>
            <a:r>
              <a:rPr lang="en-US" dirty="0" smtClean="0"/>
              <a:t>Insights</a:t>
            </a:r>
            <a:endParaRPr lang="en-US" dirty="0"/>
          </a:p>
          <a:p>
            <a:pPr lvl="0" fontAlgn="base"/>
            <a:r>
              <a:rPr lang="en-US" dirty="0" smtClean="0"/>
              <a:t>- Network </a:t>
            </a:r>
            <a:r>
              <a:rPr lang="en-US" dirty="0"/>
              <a:t>request inspectors </a:t>
            </a:r>
            <a:r>
              <a:rPr lang="en-US" dirty="0" smtClean="0"/>
              <a:t>for timing </a:t>
            </a:r>
            <a:r>
              <a:rPr lang="en-US" dirty="0"/>
              <a:t>information for </a:t>
            </a:r>
            <a:r>
              <a:rPr lang="en-US" dirty="0" smtClean="0"/>
              <a:t>assets</a:t>
            </a:r>
            <a:endParaRPr lang="en-US" dirty="0"/>
          </a:p>
          <a:p>
            <a:pPr lvl="0" fontAlgn="base"/>
            <a:r>
              <a:rPr lang="en-US" dirty="0" smtClean="0"/>
              <a:t>- Rendering </a:t>
            </a:r>
            <a:r>
              <a:rPr lang="en-US" dirty="0"/>
              <a:t>profilers to diagnose poor rendering </a:t>
            </a:r>
            <a:r>
              <a:rPr lang="en-US" dirty="0" smtClean="0"/>
              <a:t>performance</a:t>
            </a:r>
            <a:endParaRPr lang="en-US" dirty="0"/>
          </a:p>
          <a:p>
            <a:pPr lvl="0" fontAlgn="base"/>
            <a:r>
              <a:rPr lang="en-US" dirty="0" smtClean="0"/>
              <a:t>- Benchmarking </a:t>
            </a:r>
            <a:r>
              <a:rPr lang="en-US" dirty="0"/>
              <a:t>JavaScript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- Emulating different device </a:t>
            </a:r>
            <a:r>
              <a:rPr lang="en-US" dirty="0"/>
              <a:t>and internet </a:t>
            </a:r>
            <a:r>
              <a:rPr lang="en-US" dirty="0" smtClean="0"/>
              <a:t>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23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9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79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9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Surveys and Prizes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150" y="1845734"/>
            <a:ext cx="881253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800"/>
              <a:t>Please complete the session and event surveys!</a:t>
            </a:r>
          </a:p>
          <a:p>
            <a:pPr>
              <a:buFont typeface="Wingdings" charset="2"/>
              <a:buChar char="q"/>
            </a:pPr>
            <a:r>
              <a:rPr lang="en-US" sz="2400"/>
              <a:t>1 ticket per session survey</a:t>
            </a:r>
          </a:p>
          <a:p>
            <a:pPr>
              <a:buFont typeface="Wingdings" charset="2"/>
              <a:buChar char="q"/>
            </a:pPr>
            <a:r>
              <a:rPr lang="en-US" sz="2400"/>
              <a:t>1 ticket for the event survey</a:t>
            </a:r>
          </a:p>
          <a:p>
            <a:pPr>
              <a:buFont typeface="Wingdings" charset="2"/>
              <a:buChar char="q"/>
            </a:pPr>
            <a:r>
              <a:rPr lang="en-US" sz="2400"/>
              <a:t>1 ticket for completing the booth game</a:t>
            </a:r>
          </a:p>
          <a:p>
            <a:endParaRPr lang="en-US"/>
          </a:p>
          <a:p>
            <a:r>
              <a:rPr lang="en-US" sz="2800"/>
              <a:t>Drawing for prizes begins at 5pm in Q202</a:t>
            </a:r>
          </a:p>
        </p:txBody>
      </p:sp>
    </p:spTree>
    <p:extLst>
      <p:ext uri="{BB962C8B-B14F-4D97-AF65-F5344CB8AC3E}">
        <p14:creationId xmlns:p14="http://schemas.microsoft.com/office/powerpoint/2010/main" val="1689539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4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6202"/>
            <a:ext cx="9144000" cy="8853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22363"/>
            <a:ext cx="9144000" cy="1291530"/>
          </a:xfrm>
        </p:spPr>
        <p:txBody>
          <a:bodyPr/>
          <a:lstStyle/>
          <a:p>
            <a:r>
              <a:rPr lang="en" dirty="0"/>
              <a:t>This slide deck is available </a:t>
            </a:r>
            <a:r>
              <a:rPr lang="en" dirty="0" smtClean="0"/>
              <a:t>on</a:t>
            </a:r>
          </a:p>
          <a:p>
            <a:r>
              <a:rPr lang="en-US" dirty="0"/>
              <a:t>https://github.com/GTC-JS/ExtraPresentations</a:t>
            </a:r>
            <a:endParaRPr lang="en-US" dirty="0" smtClean="0"/>
          </a:p>
        </p:txBody>
      </p:sp>
      <p:sp>
        <p:nvSpPr>
          <p:cNvPr id="8" name="Shape 28"/>
          <p:cNvSpPr txBox="1">
            <a:spLocks noGrp="1"/>
          </p:cNvSpPr>
          <p:nvPr/>
        </p:nvSpPr>
        <p:spPr>
          <a:xfrm>
            <a:off x="2209800" y="2670495"/>
            <a:ext cx="7772400" cy="246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dirty="0"/>
              <a:t>Ozgur Ozturk, PhD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@DrOzTurk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github.com/DrOzturk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linkedin.com/in/OzgurOzturk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DrOzTurk.com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72825" y="3542220"/>
            <a:ext cx="5574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000" y="3168370"/>
            <a:ext cx="483725" cy="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075" y="3952845"/>
            <a:ext cx="557475" cy="55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69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Scientist at </a:t>
            </a:r>
            <a:r>
              <a:rPr lang="en-US" dirty="0" smtClean="0"/>
              <a:t>CareerBuilder &amp; Adjunct</a:t>
            </a:r>
            <a:br>
              <a:rPr lang="en-US" dirty="0" smtClean="0"/>
            </a:br>
            <a:r>
              <a:rPr lang="en-US" dirty="0" smtClean="0"/>
              <a:t>Web Programming Instructor at GTC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t="5062" r="1448" b="2978"/>
          <a:stretch/>
        </p:blipFill>
        <p:spPr>
          <a:xfrm>
            <a:off x="6972095" y="3982604"/>
            <a:ext cx="3995530" cy="24052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76" y="1765063"/>
            <a:ext cx="8988789" cy="11837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68936" y="2925323"/>
            <a:ext cx="77140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https://www.careerbuildercareers.com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02" y="3857728"/>
            <a:ext cx="5695123" cy="265502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016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3852"/>
            <a:ext cx="4777409" cy="47336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Thanks to </a:t>
            </a:r>
            <a:br>
              <a:rPr lang="en-US" dirty="0" smtClean="0"/>
            </a:br>
            <a:r>
              <a:rPr lang="en-US" dirty="0" smtClean="0"/>
              <a:t>Manning 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Jeremy Wagner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coupon:</a:t>
            </a:r>
            <a:br>
              <a:rPr lang="en-US" dirty="0" smtClean="0"/>
            </a:br>
            <a:r>
              <a:rPr lang="en-US" dirty="0"/>
              <a:t> </a:t>
            </a:r>
            <a:r>
              <a:rPr lang="en-US" b="1" dirty="0"/>
              <a:t>ACC2016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40</a:t>
            </a:r>
            <a:r>
              <a:rPr lang="en-US" sz="2200" dirty="0"/>
              <a:t>% off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all </a:t>
            </a:r>
            <a:r>
              <a:rPr lang="en-US" sz="2200" dirty="0"/>
              <a:t>formats, expiration: November 15</a:t>
            </a:r>
            <a:endParaRPr lang="en-US" sz="2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76" y="573853"/>
            <a:ext cx="4328405" cy="5280295"/>
          </a:xfrm>
        </p:spPr>
      </p:pic>
      <p:sp>
        <p:nvSpPr>
          <p:cNvPr id="6" name="Rectangle 5"/>
          <p:cNvSpPr/>
          <p:nvPr/>
        </p:nvSpPr>
        <p:spPr>
          <a:xfrm>
            <a:off x="2762860" y="6092687"/>
            <a:ext cx="6050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www.manning.com/books/web-performance-in-action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Dev Tools on Safari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86" y="1825625"/>
            <a:ext cx="7695883" cy="3948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997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4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46663</TotalTime>
  <Words>850</Words>
  <Application>Microsoft Office PowerPoint</Application>
  <PresentationFormat>Widescreen</PresentationFormat>
  <Paragraphs>234</Paragraphs>
  <Slides>50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Segoe UI Light</vt:lpstr>
      <vt:lpstr>Wingdings</vt:lpstr>
      <vt:lpstr>Office Theme</vt:lpstr>
      <vt:lpstr>PowerPoint Presentation</vt:lpstr>
      <vt:lpstr>Platinum Sponsors</vt:lpstr>
      <vt:lpstr>Gold Sponsors</vt:lpstr>
      <vt:lpstr>SWAG Sponsors</vt:lpstr>
      <vt:lpstr>Surveys and Prizes</vt:lpstr>
      <vt:lpstr>Web Optimization</vt:lpstr>
      <vt:lpstr>Data Scientist at CareerBuilder &amp; Adjunct Web Programming Instructor at GTC</vt:lpstr>
      <vt:lpstr>Thanks to  Manning  &amp; Jeremy Wagner  coupon:  ACC2016  40% off  all formats, expiration: November 15</vt:lpstr>
      <vt:lpstr>Enable Dev Tools on Safari</vt:lpstr>
      <vt:lpstr>Developer Tools</vt:lpstr>
      <vt:lpstr>Simulate Network Conditions</vt:lpstr>
      <vt:lpstr>Waterfall Charts </vt:lpstr>
      <vt:lpstr>Asset Requests by Browser from Server</vt:lpstr>
      <vt:lpstr>Node and Git</vt:lpstr>
      <vt:lpstr>Optimization Steps</vt:lpstr>
      <vt:lpstr>Minification</vt:lpstr>
      <vt:lpstr>Minification tools</vt:lpstr>
      <vt:lpstr>Compression</vt:lpstr>
      <vt:lpstr>Adding compression</vt:lpstr>
      <vt:lpstr>http.js changes</vt:lpstr>
      <vt:lpstr>Other Servers</vt:lpstr>
      <vt:lpstr>Image Compression</vt:lpstr>
      <vt:lpstr>Ch 2: Assesment Tools</vt:lpstr>
      <vt:lpstr>Google PageSpeed Insights</vt:lpstr>
      <vt:lpstr>Accumalated Page Speed Insights from Google Analytics</vt:lpstr>
      <vt:lpstr>Dev Tools Network Tab</vt:lpstr>
      <vt:lpstr>Headers</vt:lpstr>
      <vt:lpstr>Viewing Headers</vt:lpstr>
      <vt:lpstr>Timeline View</vt:lpstr>
      <vt:lpstr>Pie Chart in Summary Tab &amp; Color Legend </vt:lpstr>
      <vt:lpstr>Janky Fames Marked Red</vt:lpstr>
      <vt:lpstr>Janky Frames Marked Red</vt:lpstr>
      <vt:lpstr>CSS Transform</vt:lpstr>
      <vt:lpstr>More Console API to Benchmark Code</vt:lpstr>
      <vt:lpstr>Device Simulation Mode in Chrome</vt:lpstr>
      <vt:lpstr>Remote Debugging</vt:lpstr>
      <vt:lpstr>Ch 3:Optimizing CSS</vt:lpstr>
      <vt:lpstr>Shorthand CSS properties https://www.w3.org/community/webed/wiki/CSS_shorthand_reference</vt:lpstr>
      <vt:lpstr>Use Shallow CSS Selectors</vt:lpstr>
      <vt:lpstr>Go DRY</vt:lpstr>
      <vt:lpstr>Segmenting CSS file</vt:lpstr>
      <vt:lpstr>Customize frameworks </vt:lpstr>
      <vt:lpstr>Mobile First</vt:lpstr>
      <vt:lpstr>Media Queries</vt:lpstr>
      <vt:lpstr>Ch 2: Assesment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Ozgur</cp:lastModifiedBy>
  <cp:revision>152</cp:revision>
  <dcterms:created xsi:type="dcterms:W3CDTF">2016-06-18T06:14:47Z</dcterms:created>
  <dcterms:modified xsi:type="dcterms:W3CDTF">2016-10-15T06:23:53Z</dcterms:modified>
</cp:coreProperties>
</file>